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84" r:id="rId12"/>
    <p:sldId id="266" r:id="rId13"/>
    <p:sldId id="283" r:id="rId14"/>
    <p:sldId id="267" r:id="rId15"/>
    <p:sldId id="286" r:id="rId16"/>
    <p:sldId id="268" r:id="rId17"/>
    <p:sldId id="285" r:id="rId18"/>
    <p:sldId id="269" r:id="rId19"/>
    <p:sldId id="287" r:id="rId20"/>
    <p:sldId id="270" r:id="rId21"/>
    <p:sldId id="271" r:id="rId22"/>
    <p:sldId id="288" r:id="rId23"/>
    <p:sldId id="289" r:id="rId24"/>
    <p:sldId id="273" r:id="rId25"/>
    <p:sldId id="274" r:id="rId26"/>
    <p:sldId id="275" r:id="rId27"/>
    <p:sldId id="291" r:id="rId28"/>
    <p:sldId id="290" r:id="rId29"/>
    <p:sldId id="292" r:id="rId30"/>
    <p:sldId id="278" r:id="rId31"/>
    <p:sldId id="279" r:id="rId32"/>
    <p:sldId id="280" r:id="rId33"/>
    <p:sldId id="281" r:id="rId34"/>
    <p:sldId id="293" r:id="rId35"/>
    <p:sldId id="294" r:id="rId36"/>
    <p:sldId id="295" r:id="rId37"/>
    <p:sldId id="282" r:id="rId3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4" d="100"/>
          <a:sy n="104" d="100"/>
        </p:scale>
        <p:origin x="214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536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33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855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46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59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65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356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617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032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668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669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642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038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534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037993" y="2668072"/>
            <a:ext cx="886634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Model za predviđanje dijabetesa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3895606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Mentor: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4450913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Ulfeta Marovac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3806" y="3895606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Studenti: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3806" y="4450913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Ensar Hamzić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3806" y="5006221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Tarik Ibrahimović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4E73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275735" y="1378975"/>
            <a:ext cx="9227448" cy="4206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endParaRPr lang="en-US" sz="2000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F9807165-A554-765F-7900-966639330AED}"/>
              </a:ext>
            </a:extLst>
          </p:cNvPr>
          <p:cNvSpPr/>
          <p:nvPr/>
        </p:nvSpPr>
        <p:spPr>
          <a:xfrm>
            <a:off x="1766077" y="4109199"/>
            <a:ext cx="6703227" cy="1476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15000" dirty="0" err="1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</a:rPr>
              <a:t>Klasifikacija</a:t>
            </a:r>
            <a:endParaRPr lang="en-US" sz="15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4E7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89904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Naive Bayes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148840"/>
            <a:ext cx="5110520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74"/>
              </a:lnSpc>
              <a:buNone/>
            </a:pPr>
            <a:r>
              <a:rPr lang="en-US" sz="57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</a:rPr>
              <a:t>0.74</a:t>
            </a:r>
            <a:endParaRPr lang="en-US" sz="5774" dirty="0"/>
          </a:p>
        </p:txBody>
      </p:sp>
      <p:sp>
        <p:nvSpPr>
          <p:cNvPr id="6" name="Text 4"/>
          <p:cNvSpPr/>
          <p:nvPr/>
        </p:nvSpPr>
        <p:spPr>
          <a:xfrm>
            <a:off x="2037993" y="3159681"/>
            <a:ext cx="51105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Tačnost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81768" y="2148840"/>
            <a:ext cx="5110639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74"/>
              </a:lnSpc>
              <a:buNone/>
            </a:pPr>
            <a:r>
              <a:rPr lang="en-US" sz="57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</a:rPr>
              <a:t>0.73</a:t>
            </a:r>
            <a:endParaRPr lang="en-US" sz="5774" dirty="0"/>
          </a:p>
        </p:txBody>
      </p:sp>
      <p:sp>
        <p:nvSpPr>
          <p:cNvPr id="8" name="Text 6"/>
          <p:cNvSpPr/>
          <p:nvPr/>
        </p:nvSpPr>
        <p:spPr>
          <a:xfrm>
            <a:off x="7481768" y="3159681"/>
            <a:ext cx="511063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Preciznost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037993" y="4292679"/>
            <a:ext cx="5110520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74"/>
              </a:lnSpc>
              <a:buNone/>
            </a:pPr>
            <a:r>
              <a:rPr lang="en-US" sz="57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</a:rPr>
              <a:t>0.76</a:t>
            </a:r>
            <a:endParaRPr lang="en-US" sz="5774" dirty="0"/>
          </a:p>
        </p:txBody>
      </p:sp>
      <p:sp>
        <p:nvSpPr>
          <p:cNvPr id="10" name="Text 8"/>
          <p:cNvSpPr/>
          <p:nvPr/>
        </p:nvSpPr>
        <p:spPr>
          <a:xfrm>
            <a:off x="2037993" y="5303520"/>
            <a:ext cx="51105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Odziv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481768" y="4292679"/>
            <a:ext cx="5110639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74"/>
              </a:lnSpc>
              <a:buNone/>
            </a:pPr>
            <a:r>
              <a:rPr lang="en-US" sz="57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</a:rPr>
              <a:t>0.74</a:t>
            </a:r>
            <a:endParaRPr lang="en-US" sz="5774" dirty="0"/>
          </a:p>
        </p:txBody>
      </p:sp>
      <p:sp>
        <p:nvSpPr>
          <p:cNvPr id="12" name="Text 10"/>
          <p:cNvSpPr/>
          <p:nvPr/>
        </p:nvSpPr>
        <p:spPr>
          <a:xfrm>
            <a:off x="8648343" y="530352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F1 </a:t>
            </a:r>
            <a:r>
              <a:rPr lang="en-US" sz="2187" dirty="0" err="1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ocena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037993" y="5908834"/>
            <a:ext cx="105544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778169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43315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Naive-Bayes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037993" y="644092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D5C385-4D5C-F252-1E07-2CB658D45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22" y="2575835"/>
            <a:ext cx="4652905" cy="36112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7FA700-AD2F-1BE6-A9C2-BB411A29D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231" y="2572016"/>
            <a:ext cx="4503085" cy="35300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E43FE4-024A-5980-A400-44381B348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050" y="6296157"/>
            <a:ext cx="9258300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4E7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89904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Decision tree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148840"/>
            <a:ext cx="5110520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74"/>
              </a:lnSpc>
              <a:buNone/>
            </a:pPr>
            <a:r>
              <a:rPr lang="en-US" sz="57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</a:rPr>
              <a:t>0.73</a:t>
            </a:r>
            <a:endParaRPr lang="en-US" sz="5774" dirty="0"/>
          </a:p>
        </p:txBody>
      </p:sp>
      <p:sp>
        <p:nvSpPr>
          <p:cNvPr id="6" name="Text 4"/>
          <p:cNvSpPr/>
          <p:nvPr/>
        </p:nvSpPr>
        <p:spPr>
          <a:xfrm>
            <a:off x="2037993" y="3159681"/>
            <a:ext cx="51105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Tačnost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81768" y="2148840"/>
            <a:ext cx="5110639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74"/>
              </a:lnSpc>
              <a:buNone/>
            </a:pPr>
            <a:r>
              <a:rPr lang="en-US" sz="57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</a:rPr>
              <a:t>0.72</a:t>
            </a:r>
            <a:endParaRPr lang="en-US" sz="5774" dirty="0"/>
          </a:p>
        </p:txBody>
      </p:sp>
      <p:sp>
        <p:nvSpPr>
          <p:cNvPr id="8" name="Text 6"/>
          <p:cNvSpPr/>
          <p:nvPr/>
        </p:nvSpPr>
        <p:spPr>
          <a:xfrm>
            <a:off x="7481768" y="3159681"/>
            <a:ext cx="511063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Preciznost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037993" y="4292679"/>
            <a:ext cx="5110520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74"/>
              </a:lnSpc>
              <a:buNone/>
            </a:pPr>
            <a:r>
              <a:rPr lang="en-US" sz="57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</a:rPr>
              <a:t>0.74</a:t>
            </a:r>
            <a:endParaRPr lang="en-US" sz="5774" dirty="0"/>
          </a:p>
        </p:txBody>
      </p:sp>
      <p:sp>
        <p:nvSpPr>
          <p:cNvPr id="10" name="Text 8"/>
          <p:cNvSpPr/>
          <p:nvPr/>
        </p:nvSpPr>
        <p:spPr>
          <a:xfrm>
            <a:off x="2037993" y="5303520"/>
            <a:ext cx="51105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Odziv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481768" y="4292679"/>
            <a:ext cx="5110639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74"/>
              </a:lnSpc>
              <a:buNone/>
            </a:pPr>
            <a:r>
              <a:rPr lang="en-US" sz="57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</a:rPr>
              <a:t>0.73</a:t>
            </a:r>
            <a:endParaRPr lang="en-US" sz="5774" dirty="0"/>
          </a:p>
        </p:txBody>
      </p:sp>
      <p:sp>
        <p:nvSpPr>
          <p:cNvPr id="12" name="Text 10"/>
          <p:cNvSpPr/>
          <p:nvPr/>
        </p:nvSpPr>
        <p:spPr>
          <a:xfrm>
            <a:off x="8648343" y="530352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F1 </a:t>
            </a:r>
            <a:r>
              <a:rPr lang="en-US" sz="2187" dirty="0" err="1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ocena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037993" y="5908834"/>
            <a:ext cx="105544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913316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433155"/>
            <a:ext cx="703123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Decision Tree Classification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037993" y="644092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1A319-94FA-F143-2FCA-E9EC0BC04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54" y="2486017"/>
            <a:ext cx="5095746" cy="3954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756513-723A-8444-A523-D623AF441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554" y="2396890"/>
            <a:ext cx="5272431" cy="41331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01C67E-6D19-820B-3A88-3F1E81F9A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525" y="6577765"/>
            <a:ext cx="8972550" cy="10858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4E7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89904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KNN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148840"/>
            <a:ext cx="5110520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74"/>
              </a:lnSpc>
              <a:buNone/>
            </a:pPr>
            <a:r>
              <a:rPr lang="en-US" sz="57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</a:rPr>
              <a:t>0.69</a:t>
            </a:r>
            <a:endParaRPr lang="en-US" sz="5774" dirty="0"/>
          </a:p>
        </p:txBody>
      </p:sp>
      <p:sp>
        <p:nvSpPr>
          <p:cNvPr id="6" name="Text 4"/>
          <p:cNvSpPr/>
          <p:nvPr/>
        </p:nvSpPr>
        <p:spPr>
          <a:xfrm>
            <a:off x="2037993" y="3159681"/>
            <a:ext cx="51105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Tačnost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81768" y="2148840"/>
            <a:ext cx="5110639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74"/>
              </a:lnSpc>
              <a:buNone/>
            </a:pPr>
            <a:r>
              <a:rPr lang="en-US" sz="57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</a:rPr>
              <a:t>0.68</a:t>
            </a:r>
            <a:endParaRPr lang="en-US" sz="5774" dirty="0"/>
          </a:p>
        </p:txBody>
      </p:sp>
      <p:sp>
        <p:nvSpPr>
          <p:cNvPr id="8" name="Text 6"/>
          <p:cNvSpPr/>
          <p:nvPr/>
        </p:nvSpPr>
        <p:spPr>
          <a:xfrm>
            <a:off x="7481768" y="3159681"/>
            <a:ext cx="511063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Preciznost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037993" y="4292679"/>
            <a:ext cx="5110520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74"/>
              </a:lnSpc>
              <a:buNone/>
            </a:pPr>
            <a:r>
              <a:rPr lang="en-US" sz="57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</a:rPr>
              <a:t>0.71</a:t>
            </a:r>
            <a:endParaRPr lang="en-US" sz="5774" dirty="0"/>
          </a:p>
        </p:txBody>
      </p:sp>
      <p:sp>
        <p:nvSpPr>
          <p:cNvPr id="10" name="Text 8"/>
          <p:cNvSpPr/>
          <p:nvPr/>
        </p:nvSpPr>
        <p:spPr>
          <a:xfrm>
            <a:off x="2037993" y="5303520"/>
            <a:ext cx="51105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Odziv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481768" y="4292679"/>
            <a:ext cx="5110639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74"/>
              </a:lnSpc>
              <a:buNone/>
            </a:pPr>
            <a:r>
              <a:rPr lang="en-US" sz="57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</a:rPr>
              <a:t>0.7</a:t>
            </a:r>
            <a:endParaRPr lang="en-US" sz="5774" dirty="0"/>
          </a:p>
        </p:txBody>
      </p:sp>
      <p:sp>
        <p:nvSpPr>
          <p:cNvPr id="12" name="Text 10"/>
          <p:cNvSpPr/>
          <p:nvPr/>
        </p:nvSpPr>
        <p:spPr>
          <a:xfrm>
            <a:off x="8648343" y="530352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F1 </a:t>
            </a:r>
            <a:r>
              <a:rPr lang="en-US" sz="2187" dirty="0" err="1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ocena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037993" y="5908834"/>
            <a:ext cx="105544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300208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43315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KNN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037993" y="644092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E58A2F-1140-12A1-B890-F4A4E24EC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748" y="2615674"/>
            <a:ext cx="4492091" cy="34863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6BD955-6864-CCCF-E369-BA2BEA841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563" y="2524119"/>
            <a:ext cx="4389925" cy="34413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F3D294-52AB-46C2-C2E6-4E6260785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98" y="6194016"/>
            <a:ext cx="8924925" cy="10477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4E7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89904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Logistic regression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148840"/>
            <a:ext cx="5110520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74"/>
              </a:lnSpc>
              <a:buNone/>
            </a:pPr>
            <a:r>
              <a:rPr lang="en-US" sz="57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</a:rPr>
              <a:t>0.71</a:t>
            </a:r>
            <a:endParaRPr lang="en-US" sz="5774" dirty="0"/>
          </a:p>
        </p:txBody>
      </p:sp>
      <p:sp>
        <p:nvSpPr>
          <p:cNvPr id="6" name="Text 4"/>
          <p:cNvSpPr/>
          <p:nvPr/>
        </p:nvSpPr>
        <p:spPr>
          <a:xfrm>
            <a:off x="2037993" y="3159681"/>
            <a:ext cx="51105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Tačnost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81768" y="2148840"/>
            <a:ext cx="5110639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74"/>
              </a:lnSpc>
              <a:buNone/>
            </a:pPr>
            <a:r>
              <a:rPr lang="en-US" sz="57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</a:rPr>
              <a:t>0.72</a:t>
            </a:r>
            <a:endParaRPr lang="en-US" sz="5774" dirty="0"/>
          </a:p>
        </p:txBody>
      </p:sp>
      <p:sp>
        <p:nvSpPr>
          <p:cNvPr id="8" name="Text 6"/>
          <p:cNvSpPr/>
          <p:nvPr/>
        </p:nvSpPr>
        <p:spPr>
          <a:xfrm>
            <a:off x="7481768" y="3159681"/>
            <a:ext cx="511063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Preciznost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037993" y="4292679"/>
            <a:ext cx="5110520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74"/>
              </a:lnSpc>
              <a:buNone/>
            </a:pPr>
            <a:r>
              <a:rPr lang="en-US" sz="57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</a:rPr>
              <a:t>0.72</a:t>
            </a:r>
            <a:endParaRPr lang="en-US" sz="5774" dirty="0"/>
          </a:p>
        </p:txBody>
      </p:sp>
      <p:sp>
        <p:nvSpPr>
          <p:cNvPr id="10" name="Text 8"/>
          <p:cNvSpPr/>
          <p:nvPr/>
        </p:nvSpPr>
        <p:spPr>
          <a:xfrm>
            <a:off x="2037993" y="5303520"/>
            <a:ext cx="51105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Odziv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481768" y="4292679"/>
            <a:ext cx="5110639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74"/>
              </a:lnSpc>
              <a:buNone/>
            </a:pPr>
            <a:r>
              <a:rPr lang="en-US" sz="57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</a:rPr>
              <a:t>0.72</a:t>
            </a:r>
            <a:endParaRPr lang="en-US" sz="5774" dirty="0"/>
          </a:p>
        </p:txBody>
      </p:sp>
      <p:sp>
        <p:nvSpPr>
          <p:cNvPr id="12" name="Text 10"/>
          <p:cNvSpPr/>
          <p:nvPr/>
        </p:nvSpPr>
        <p:spPr>
          <a:xfrm>
            <a:off x="8648343" y="530352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F1 </a:t>
            </a:r>
            <a:r>
              <a:rPr lang="en-US" sz="2187" dirty="0" err="1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ocena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037993" y="5908834"/>
            <a:ext cx="105544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008069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43315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Logistička regresija</a:t>
            </a:r>
            <a:endParaRPr lang="en-US" sz="4374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DE49D3-E226-6945-AADF-8DFDA6F18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044" y="2501998"/>
            <a:ext cx="4816556" cy="37382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62A856-FC5C-F922-B6E3-2DD50F286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712" y="2558430"/>
            <a:ext cx="4562841" cy="3576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A1458B-47C7-0146-766D-11E8CC6E9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403" y="6240220"/>
            <a:ext cx="8820150" cy="12001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4E7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89904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Random forest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148840"/>
            <a:ext cx="5110520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74"/>
              </a:lnSpc>
              <a:buNone/>
            </a:pPr>
            <a:r>
              <a:rPr lang="en-US" sz="57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</a:rPr>
              <a:t>0.72</a:t>
            </a:r>
            <a:endParaRPr lang="en-US" sz="5774" dirty="0"/>
          </a:p>
        </p:txBody>
      </p:sp>
      <p:sp>
        <p:nvSpPr>
          <p:cNvPr id="6" name="Text 4"/>
          <p:cNvSpPr/>
          <p:nvPr/>
        </p:nvSpPr>
        <p:spPr>
          <a:xfrm>
            <a:off x="2037993" y="3159681"/>
            <a:ext cx="51105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Tačnost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81768" y="2148840"/>
            <a:ext cx="5110639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74"/>
              </a:lnSpc>
              <a:buNone/>
            </a:pPr>
            <a:r>
              <a:rPr lang="en-US" sz="57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</a:rPr>
              <a:t>0.71</a:t>
            </a:r>
            <a:endParaRPr lang="en-US" sz="5774" dirty="0"/>
          </a:p>
        </p:txBody>
      </p:sp>
      <p:sp>
        <p:nvSpPr>
          <p:cNvPr id="8" name="Text 6"/>
          <p:cNvSpPr/>
          <p:nvPr/>
        </p:nvSpPr>
        <p:spPr>
          <a:xfrm>
            <a:off x="7481768" y="3159681"/>
            <a:ext cx="511063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Preciznost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037993" y="4292679"/>
            <a:ext cx="5110520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74"/>
              </a:lnSpc>
              <a:buNone/>
            </a:pPr>
            <a:r>
              <a:rPr lang="en-US" sz="57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</a:rPr>
              <a:t>0.72</a:t>
            </a:r>
            <a:endParaRPr lang="en-US" sz="5774" dirty="0"/>
          </a:p>
        </p:txBody>
      </p:sp>
      <p:sp>
        <p:nvSpPr>
          <p:cNvPr id="10" name="Text 8"/>
          <p:cNvSpPr/>
          <p:nvPr/>
        </p:nvSpPr>
        <p:spPr>
          <a:xfrm>
            <a:off x="2037993" y="5303520"/>
            <a:ext cx="51105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Odziv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481768" y="4292679"/>
            <a:ext cx="5110639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74"/>
              </a:lnSpc>
              <a:buNone/>
            </a:pPr>
            <a:r>
              <a:rPr lang="en-US" sz="57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</a:rPr>
              <a:t>0.72</a:t>
            </a:r>
            <a:endParaRPr lang="en-US" sz="5774" dirty="0"/>
          </a:p>
        </p:txBody>
      </p:sp>
      <p:sp>
        <p:nvSpPr>
          <p:cNvPr id="12" name="Text 10"/>
          <p:cNvSpPr/>
          <p:nvPr/>
        </p:nvSpPr>
        <p:spPr>
          <a:xfrm>
            <a:off x="8648343" y="530352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F1 </a:t>
            </a:r>
            <a:r>
              <a:rPr lang="en-US" sz="2187" dirty="0" err="1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ocena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037993" y="5908834"/>
            <a:ext cx="105544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609216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1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637824"/>
            <a:ext cx="57120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Uvod i opis problema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95013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5F88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209800" y="2991803"/>
            <a:ext cx="15632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3026450"/>
            <a:ext cx="279023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Predmet istraživanja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3506867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Klasifikacija podataka kako bi se predvidelo da li osoba ima dijabetes ili ne.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6285" y="295013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5F88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583567" y="2991803"/>
            <a:ext cx="1853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399" y="3026450"/>
            <a:ext cx="390441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Analiziranje skupa podataka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148399" y="3506867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Medicinske karakteristike ispitanika će biti analizirane.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2037993" y="461343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5F88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2194203" y="4655106"/>
            <a:ext cx="18740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2760107" y="4689753"/>
            <a:ext cx="371617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Primjena mašinskog učenja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2760107" y="5170170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Različite metode mašinskog učenja će biti primijenjene kako bi se napravio model sa visokom preciznošću predviđanja dijagnoze dijabetesa.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6285" y="461343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5F88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568922" y="4655106"/>
            <a:ext cx="21467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148399" y="468975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Potencijalne koristi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148399" y="5170170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 bi mogao pomoći zdravstvenim radnicima u ranom otkrivanju i prevenciji ove bolesti.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43315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Random Forest</a:t>
            </a:r>
            <a:endParaRPr lang="en-US" sz="4374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47BAE9-F9CA-03BD-8B1E-BFD7417E6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325016"/>
            <a:ext cx="5413865" cy="4201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C93A2D-6BC6-5242-A476-397182649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573" y="2303901"/>
            <a:ext cx="5413866" cy="42440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B546F7-F69C-CD35-004B-9E12DAB87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1903" y="6599557"/>
            <a:ext cx="8839200" cy="11525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162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FFCF5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199084" y="592336"/>
            <a:ext cx="5385435" cy="673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01"/>
              </a:lnSpc>
              <a:buNone/>
            </a:pPr>
            <a:r>
              <a:rPr lang="en-US" sz="424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GAN</a:t>
            </a:r>
            <a:endParaRPr lang="en-US" sz="4241" dirty="0"/>
          </a:p>
        </p:txBody>
      </p:sp>
      <p:sp>
        <p:nvSpPr>
          <p:cNvPr id="7" name="Text 4"/>
          <p:cNvSpPr/>
          <p:nvPr/>
        </p:nvSpPr>
        <p:spPr>
          <a:xfrm>
            <a:off x="2199084" y="1588413"/>
            <a:ext cx="10232231" cy="10337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14"/>
              </a:lnSpc>
              <a:buNone/>
            </a:pPr>
            <a:r>
              <a:rPr lang="en-US" sz="169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Generisani podaci pomoću GAN modela pokazuju dobre performanse u klasifikaciji u poređenju sa pravim podacima. Logistička regresija, Naive Bayes i Random Forest postižu slične rezultate na generisanim i pravim podacima, dok K-Nearest Neighbors i Decision Tree imaju nešto lošije rezultate na sintetičkim podacima.</a:t>
            </a:r>
            <a:endParaRPr lang="en-US" sz="1696" dirty="0"/>
          </a:p>
        </p:txBody>
      </p:sp>
      <p:sp>
        <p:nvSpPr>
          <p:cNvPr id="8" name="Text 5"/>
          <p:cNvSpPr/>
          <p:nvPr/>
        </p:nvSpPr>
        <p:spPr>
          <a:xfrm>
            <a:off x="2199084" y="2864406"/>
            <a:ext cx="10232231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14"/>
              </a:lnSpc>
              <a:buNone/>
            </a:pPr>
            <a:r>
              <a:rPr lang="en-US" sz="169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ROC kriva za generisane podatke pokazuje dobru sposobnost modela da razlikuju klase. Matrice konfuzije za generisane podatke takođe ukazuju na zadovoljavajuće performanse klasifikacije.</a:t>
            </a:r>
            <a:endParaRPr lang="en-US" sz="1696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084" y="3795832"/>
            <a:ext cx="10232231" cy="325659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199084" y="7294721"/>
            <a:ext cx="10232231" cy="3445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4"/>
              </a:lnSpc>
              <a:buNone/>
            </a:pPr>
            <a:endParaRPr lang="en-US" sz="1696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162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FFCF5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2199084" y="7294721"/>
            <a:ext cx="10232231" cy="3445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4"/>
              </a:lnSpc>
              <a:buNone/>
            </a:pPr>
            <a:endParaRPr lang="en-US" sz="1696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F434CC68-81E5-F2B6-81C8-EBD6EF2E0223}"/>
              </a:ext>
            </a:extLst>
          </p:cNvPr>
          <p:cNvSpPr/>
          <p:nvPr/>
        </p:nvSpPr>
        <p:spPr>
          <a:xfrm>
            <a:off x="2037993" y="660142"/>
            <a:ext cx="10554414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Pravi</a:t>
            </a: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 </a:t>
            </a:r>
            <a:r>
              <a:rPr lang="en-US" sz="4374" dirty="0" err="1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podaci</a:t>
            </a: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 vs </a:t>
            </a:r>
            <a:r>
              <a:rPr lang="en-US" sz="4374" dirty="0" err="1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sinteti</a:t>
            </a:r>
            <a:r>
              <a:rPr lang="sr-Latn-R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čki podaci</a:t>
            </a:r>
            <a:endParaRPr lang="en-US" sz="4374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7F8CE1-762E-EA36-445C-E5D5FA4E8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050" y="1995547"/>
            <a:ext cx="8496300" cy="1495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2626A6-29E3-9EB7-5986-8CDB3DACD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050" y="3617502"/>
            <a:ext cx="8420100" cy="16287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0D1F19-35DB-B5CA-CE68-A61BF6090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737" y="5372807"/>
            <a:ext cx="808672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26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162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FFCF5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2199084" y="7294721"/>
            <a:ext cx="10232231" cy="3445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4"/>
              </a:lnSpc>
              <a:buNone/>
            </a:pPr>
            <a:endParaRPr lang="en-US" sz="1696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F434CC68-81E5-F2B6-81C8-EBD6EF2E0223}"/>
              </a:ext>
            </a:extLst>
          </p:cNvPr>
          <p:cNvSpPr/>
          <p:nvPr/>
        </p:nvSpPr>
        <p:spPr>
          <a:xfrm>
            <a:off x="2037993" y="660142"/>
            <a:ext cx="10554414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Pravi</a:t>
            </a: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 </a:t>
            </a:r>
            <a:r>
              <a:rPr lang="en-US" sz="4374" dirty="0" err="1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podaci</a:t>
            </a: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 vs </a:t>
            </a:r>
            <a:r>
              <a:rPr lang="en-US" sz="4374" dirty="0" err="1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sinteti</a:t>
            </a:r>
            <a:r>
              <a:rPr lang="sr-Latn-R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čki podaci</a:t>
            </a:r>
            <a:endParaRPr lang="en-US" sz="4374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DDAD9-93B1-59B3-23EC-F82EF4F72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962" y="2511088"/>
            <a:ext cx="83724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12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087172" y="489466"/>
            <a:ext cx="4450556" cy="556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80"/>
              </a:lnSpc>
              <a:buNone/>
            </a:pPr>
            <a:r>
              <a:rPr lang="en-US" sz="350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ROC Kriva</a:t>
            </a:r>
            <a:endParaRPr lang="en-US" sz="3504" dirty="0"/>
          </a:p>
        </p:txBody>
      </p:sp>
      <p:sp>
        <p:nvSpPr>
          <p:cNvPr id="6" name="Text 3"/>
          <p:cNvSpPr/>
          <p:nvPr/>
        </p:nvSpPr>
        <p:spPr>
          <a:xfrm>
            <a:off x="3087172" y="7456170"/>
            <a:ext cx="8456057" cy="284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3"/>
              </a:lnSpc>
              <a:buNone/>
            </a:pPr>
            <a:endParaRPr lang="en-US" sz="1402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67A00E-674B-AE99-D661-39CEB6D75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749" y="1337337"/>
            <a:ext cx="8412480" cy="582722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33600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Matrice konfuzije za generisane podatke</a:t>
            </a:r>
            <a:endParaRPr lang="en-US" sz="4374" dirty="0"/>
          </a:p>
        </p:txBody>
      </p:sp>
      <p:sp>
        <p:nvSpPr>
          <p:cNvPr id="8" name="Text 3"/>
          <p:cNvSpPr/>
          <p:nvPr/>
        </p:nvSpPr>
        <p:spPr>
          <a:xfrm>
            <a:off x="2037993" y="653819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C47D31-5FAD-C177-52F5-FF7A18A10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247" y="2872583"/>
            <a:ext cx="3739521" cy="3174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7BDDE-F8D9-4EF9-367C-8C62C941C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285" y="2933609"/>
            <a:ext cx="3711615" cy="31744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6065E5-C177-0A33-1730-20BB197C9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5840" y="2933610"/>
            <a:ext cx="3711615" cy="317440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2143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085969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Matrice konfuzije za generisane podatke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037993" y="678811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75013E-3CCD-0657-EB45-77EF292D3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647" y="3183520"/>
            <a:ext cx="3984850" cy="3332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D78FC0-4CBD-23A6-E44B-263F898E6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3472" y="3285539"/>
            <a:ext cx="4095315" cy="350257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162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FFCF5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199084" y="592336"/>
            <a:ext cx="5385435" cy="673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01"/>
              </a:lnSpc>
              <a:buNone/>
            </a:pPr>
            <a:r>
              <a:rPr lang="en-US" sz="424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CGAN</a:t>
            </a:r>
            <a:endParaRPr lang="en-US" sz="4241" dirty="0"/>
          </a:p>
        </p:txBody>
      </p:sp>
      <p:sp>
        <p:nvSpPr>
          <p:cNvPr id="7" name="Text 4"/>
          <p:cNvSpPr/>
          <p:nvPr/>
        </p:nvSpPr>
        <p:spPr>
          <a:xfrm>
            <a:off x="2199084" y="1588413"/>
            <a:ext cx="10232231" cy="10337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14"/>
              </a:lnSpc>
              <a:buNone/>
            </a:pPr>
            <a:r>
              <a:rPr lang="en-US" sz="169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Conditional Generative Adversarial Networks (CGAN) </a:t>
            </a:r>
            <a:r>
              <a:rPr lang="en-US" sz="1696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</a:t>
            </a:r>
            <a:r>
              <a:rPr lang="en-US" sz="169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96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proširenje</a:t>
            </a:r>
            <a:r>
              <a:rPr lang="en-US" sz="169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96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generativnih</a:t>
            </a:r>
            <a:r>
              <a:rPr lang="en-US" sz="169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96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modela</a:t>
            </a:r>
            <a:r>
              <a:rPr lang="en-US" sz="169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96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poznatih</a:t>
            </a:r>
            <a:r>
              <a:rPr lang="en-US" sz="169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96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kao</a:t>
            </a:r>
            <a:r>
              <a:rPr lang="en-US" sz="169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Generative Adversarial Networks (GAN), koji </a:t>
            </a:r>
            <a:r>
              <a:rPr lang="en-US" sz="1696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uključuju</a:t>
            </a:r>
            <a:r>
              <a:rPr lang="en-US" sz="169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96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dodatne</a:t>
            </a:r>
            <a:r>
              <a:rPr lang="en-US" sz="169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96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informacije</a:t>
            </a:r>
            <a:r>
              <a:rPr lang="en-US" sz="169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96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kao</a:t>
            </a:r>
            <a:r>
              <a:rPr lang="en-US" sz="169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96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uslov</a:t>
            </a:r>
            <a:r>
              <a:rPr lang="en-US" sz="169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(condition) za </a:t>
            </a:r>
            <a:r>
              <a:rPr lang="en-US" sz="1696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generisanje</a:t>
            </a:r>
            <a:r>
              <a:rPr lang="en-US" sz="169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96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novih</a:t>
            </a:r>
            <a:r>
              <a:rPr lang="en-US" sz="169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96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podataka</a:t>
            </a:r>
            <a:r>
              <a:rPr lang="en-US" sz="169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696" dirty="0"/>
          </a:p>
        </p:txBody>
      </p:sp>
      <p:sp>
        <p:nvSpPr>
          <p:cNvPr id="10" name="Text 6"/>
          <p:cNvSpPr/>
          <p:nvPr/>
        </p:nvSpPr>
        <p:spPr>
          <a:xfrm>
            <a:off x="2199084" y="7294721"/>
            <a:ext cx="10232231" cy="3445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4"/>
              </a:lnSpc>
              <a:buNone/>
            </a:pPr>
            <a:endParaRPr lang="en-US" sz="1696" dirty="0"/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E200B8FF-4CD9-C090-477F-37CB94ECA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152926"/>
            <a:ext cx="10554414" cy="331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73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162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FFCF5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2199084" y="7294721"/>
            <a:ext cx="10232231" cy="3445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4"/>
              </a:lnSpc>
              <a:buNone/>
            </a:pPr>
            <a:endParaRPr lang="en-US" sz="1696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F434CC68-81E5-F2B6-81C8-EBD6EF2E0223}"/>
              </a:ext>
            </a:extLst>
          </p:cNvPr>
          <p:cNvSpPr/>
          <p:nvPr/>
        </p:nvSpPr>
        <p:spPr>
          <a:xfrm>
            <a:off x="2037993" y="660142"/>
            <a:ext cx="10554414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Pravi</a:t>
            </a: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 </a:t>
            </a:r>
            <a:r>
              <a:rPr lang="en-US" sz="4374" dirty="0" err="1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podaci</a:t>
            </a: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 vs </a:t>
            </a:r>
            <a:r>
              <a:rPr lang="en-US" sz="4374" dirty="0" err="1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sinteti</a:t>
            </a:r>
            <a:r>
              <a:rPr lang="sr-Latn-R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čki podaci</a:t>
            </a:r>
            <a:endParaRPr lang="en-US" sz="4374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409B3-C57C-F199-3DCD-05CA89A58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65" y="1825883"/>
            <a:ext cx="1034415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49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162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FFCF5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2199084" y="7294721"/>
            <a:ext cx="10232231" cy="3445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4"/>
              </a:lnSpc>
              <a:buNone/>
            </a:pPr>
            <a:endParaRPr lang="en-US" sz="1696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F434CC68-81E5-F2B6-81C8-EBD6EF2E0223}"/>
              </a:ext>
            </a:extLst>
          </p:cNvPr>
          <p:cNvSpPr/>
          <p:nvPr/>
        </p:nvSpPr>
        <p:spPr>
          <a:xfrm>
            <a:off x="2037993" y="660142"/>
            <a:ext cx="10554414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Pravi</a:t>
            </a: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 </a:t>
            </a:r>
            <a:r>
              <a:rPr lang="en-US" sz="4374" dirty="0" err="1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podaci</a:t>
            </a: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 vs </a:t>
            </a:r>
            <a:r>
              <a:rPr lang="en-US" sz="4374" dirty="0" err="1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sinteti</a:t>
            </a:r>
            <a:r>
              <a:rPr lang="sr-Latn-R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čki podaci</a:t>
            </a:r>
            <a:endParaRPr lang="en-US" sz="4374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77EFF-9F48-702C-F40A-FDA489AC4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2019300"/>
            <a:ext cx="9982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71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876663"/>
            <a:ext cx="589145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Opis skupa podataka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290429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Ovaj dataset sadrži informacije prikupljene iz ankete o dijabetesu, fokusirajući se na različite zdravstvene indikatore, faktore rizika i demografske podatke koji mogu biti povezani sa dijabetesom. Podaci omogućavaju analizu i identifikaciju ključnih faktora koji doprinose razvoju dijabetesa, kao i drugih hroničnih bolesti.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4575810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Opis atributa uključuje informacije o krvnom pritisku, holesterolu, indeksu telesne mase, pušenju, moždanom udaru, srčanim bolestima, fizičkoj aktivnosti, ishrani, konzumaciji alkohola, zdravstvenom osiguranju, opštem i mentalnom zdravlju, kao i demografskim karakteristikama poput pola, starosti i obrazovanja. Ovi podaci pružaju sveobuhvatnu sliku o faktorima povezanim sa dijabetesom.</a:t>
            </a:r>
            <a:endParaRPr lang="en-US" sz="17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087172" y="489466"/>
            <a:ext cx="4450556" cy="556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80"/>
              </a:lnSpc>
              <a:buNone/>
            </a:pPr>
            <a:r>
              <a:rPr lang="en-US" sz="350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ROC Kriva</a:t>
            </a:r>
            <a:endParaRPr lang="en-US" sz="3504" dirty="0"/>
          </a:p>
        </p:txBody>
      </p:sp>
      <p:sp>
        <p:nvSpPr>
          <p:cNvPr id="6" name="Text 3"/>
          <p:cNvSpPr/>
          <p:nvPr/>
        </p:nvSpPr>
        <p:spPr>
          <a:xfrm>
            <a:off x="3087172" y="7456170"/>
            <a:ext cx="8456057" cy="284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3"/>
              </a:lnSpc>
              <a:buNone/>
            </a:pPr>
            <a:endParaRPr lang="en-US" sz="1402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863BA1-1CDD-CAF2-9403-7CFCEF60E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693" y="1535192"/>
            <a:ext cx="7883013" cy="546083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33600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Matrice konfuzije za generisane podatke</a:t>
            </a:r>
            <a:endParaRPr lang="en-US" sz="4374" dirty="0"/>
          </a:p>
        </p:txBody>
      </p:sp>
      <p:sp>
        <p:nvSpPr>
          <p:cNvPr id="8" name="Text 3"/>
          <p:cNvSpPr/>
          <p:nvPr/>
        </p:nvSpPr>
        <p:spPr>
          <a:xfrm>
            <a:off x="2037993" y="653819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925A20-AED8-0067-E43E-10F57F657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914" y="3238143"/>
            <a:ext cx="3222170" cy="27349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D62F25-1D04-17A2-CB96-A053A247C7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43" y="3289846"/>
            <a:ext cx="3280012" cy="2821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8785FC-3DFD-F5B7-6772-AE46460B30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340" y="3394920"/>
            <a:ext cx="3168445" cy="272501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085969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Matrice konfuzije za generisane podatke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037993" y="678811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90FA0C-BF1D-0569-6550-AA9D60921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629" y="3142749"/>
            <a:ext cx="3707622" cy="3118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BD0DD6-26A6-E0D3-782B-7F5D79D2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231" y="3205280"/>
            <a:ext cx="3553369" cy="305639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86320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Analiza rezultata</a:t>
            </a: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833199" y="2228076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Performanse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Klasifikacionih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Algoritama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Pravim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Podacima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Naive-Bayes: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Stabilne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performanse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(0.74 za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sve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metrike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), bez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overfittinga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Decision Tree: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Konzistentne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performanse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(0.73 za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sve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metrike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), bez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overfittinga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KNN: Overfitting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prisutan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tačnost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0.79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trening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0.69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test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podacima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Logistička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Regresija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Stabilne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performanse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(0.72 za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sve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metrike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), bez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overfittinga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Random Forest: Overfitting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prisutan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tačnost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0.90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trening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0.72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test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podacima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86320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Analiza rezultata</a:t>
            </a: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833199" y="2228076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Upotreba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CGAN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Generisanih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Podataka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Logistička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Regresija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Bolje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uravnotežene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performanse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višim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F1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skorom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u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odnosu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GAN.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Naive-Bayes: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Uravnotežene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metrike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bolji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F1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skor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CGAN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podacima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Random Forest: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Bolji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balans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između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preciznosti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odziva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CGAN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podacima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KNN: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Solidne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performanse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nešto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niže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od GAN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podataka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Decision Tree: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Blago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poboljšanje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višim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F1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skorom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520457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86320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Analiza rezultata</a:t>
            </a: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833199" y="2228076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Zaključci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Pravi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podaci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daju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bolje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performanse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od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sintetičkih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što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je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očekivano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CGAN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generiše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kvalitetnije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sintetičke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podatke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prilagođene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specifičnim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atributima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korisne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kada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pravi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podaci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ograničeni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Preporuke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Dalje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optimizovanje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CGAN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za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specifične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podatke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Evaluacija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CGAN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podataka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u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stvarnim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aplikacijama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76649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86320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Analiza rezultata</a:t>
            </a: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833199" y="2228076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GAN,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iako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efikasan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u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generisanju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sintetičkih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podataka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često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problema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balansom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između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preciznosti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odziva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što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može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rezultirati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nepotpunom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generalizacijom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različite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atribute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podataka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dok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CGAN,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koristeći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kontrolu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nad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atributima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omogućava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generisanje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podataka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koji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prilagođeni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specifičnim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karakteristikama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pravih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podataka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čime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pruža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bolje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uravnotežene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rezultate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veću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verodostojnost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u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odnosu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GAN,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što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je od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vitalnog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značaja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u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aplikacijama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gde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detalji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ključni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za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donošenje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odluka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kao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što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medicina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finansije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industrija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589149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B41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33199" y="271248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Zaključak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740110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Ovaj proces pripreme podataka za klasifikaciju dijabetesa bio je važan korak ka stvaranju pouzdanih modela koji mogu pomoći u identifikaciji rizika od ove bolesti. Iako su korišćeni algoritmi dali zadovoljavajuće rezultate, stekli smo dragoceno iskustvo u obradi podataka i primeni mašinskog učenja. Uz </a:t>
            </a:r>
            <a:r>
              <a:rPr lang="en-US" sz="1750" dirty="0" err="1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nastavak</a:t>
            </a: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rada</a:t>
            </a: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</a:t>
            </a: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projektu</a:t>
            </a: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ovo</a:t>
            </a: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</a:t>
            </a:r>
            <a:r>
              <a:rPr lang="sr-Latn-R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že biti od </a:t>
            </a:r>
            <a:r>
              <a:rPr lang="en-US" sz="1750" dirty="0" err="1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važnosti</a:t>
            </a: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za buduće radove u ovoj oblasti.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9DD8CC-C4F8-C5C3-E3B1-AAFC58C9B2EB}"/>
              </a:ext>
            </a:extLst>
          </p:cNvPr>
          <p:cNvSpPr/>
          <p:nvPr/>
        </p:nvSpPr>
        <p:spPr>
          <a:xfrm>
            <a:off x="9468091" y="0"/>
            <a:ext cx="5254906" cy="83800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497455" y="558760"/>
            <a:ext cx="5700713" cy="6337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91"/>
              </a:lnSpc>
              <a:buNone/>
            </a:pPr>
            <a:r>
              <a:rPr lang="en-US" sz="3993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Metode za klasifikaciju</a:t>
            </a:r>
            <a:endParaRPr lang="en-US" sz="3993" dirty="0"/>
          </a:p>
        </p:txBody>
      </p:sp>
      <p:sp>
        <p:nvSpPr>
          <p:cNvPr id="5" name="Shape 3"/>
          <p:cNvSpPr/>
          <p:nvPr/>
        </p:nvSpPr>
        <p:spPr>
          <a:xfrm>
            <a:off x="2497455" y="1756648"/>
            <a:ext cx="456367" cy="456367"/>
          </a:xfrm>
          <a:prstGeom prst="roundRect">
            <a:avLst>
              <a:gd name="adj" fmla="val 13335"/>
            </a:avLst>
          </a:prstGeom>
          <a:solidFill>
            <a:srgbClr val="F6F0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654260" y="1794629"/>
            <a:ext cx="142756" cy="380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5"/>
              </a:lnSpc>
              <a:buNone/>
            </a:pPr>
            <a:r>
              <a:rPr lang="en-US" sz="2396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1</a:t>
            </a:r>
            <a:endParaRPr lang="en-US" sz="2396" dirty="0"/>
          </a:p>
        </p:txBody>
      </p:sp>
      <p:sp>
        <p:nvSpPr>
          <p:cNvPr id="7" name="Text 5"/>
          <p:cNvSpPr/>
          <p:nvPr/>
        </p:nvSpPr>
        <p:spPr>
          <a:xfrm>
            <a:off x="3156585" y="1826300"/>
            <a:ext cx="2417564" cy="316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6"/>
              </a:lnSpc>
              <a:buNone/>
            </a:pPr>
            <a:r>
              <a:rPr lang="en-US" sz="1997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Logistička regresija</a:t>
            </a:r>
            <a:endParaRPr lang="en-US" sz="1997" dirty="0"/>
          </a:p>
        </p:txBody>
      </p:sp>
      <p:sp>
        <p:nvSpPr>
          <p:cNvPr id="8" name="Text 6"/>
          <p:cNvSpPr/>
          <p:nvPr/>
        </p:nvSpPr>
        <p:spPr>
          <a:xfrm>
            <a:off x="3156585" y="2264926"/>
            <a:ext cx="2417564" cy="22719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6"/>
              </a:lnSpc>
              <a:buNone/>
            </a:pPr>
            <a:r>
              <a:rPr lang="en-US" sz="1597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Binarna logistička regresija modeluje verovatnoću da neka instanca pripada određenoj kategoriji. Cilj je predvideti pripadnost klasi na osnovu vrednosti promenljivih.</a:t>
            </a:r>
            <a:endParaRPr lang="en-US" sz="1597" dirty="0"/>
          </a:p>
        </p:txBody>
      </p:sp>
      <p:sp>
        <p:nvSpPr>
          <p:cNvPr id="9" name="Shape 7"/>
          <p:cNvSpPr/>
          <p:nvPr/>
        </p:nvSpPr>
        <p:spPr>
          <a:xfrm>
            <a:off x="5776913" y="1756648"/>
            <a:ext cx="456367" cy="456367"/>
          </a:xfrm>
          <a:prstGeom prst="roundRect">
            <a:avLst>
              <a:gd name="adj" fmla="val 13335"/>
            </a:avLst>
          </a:prstGeom>
          <a:solidFill>
            <a:srgbClr val="F6F0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920502" y="1794629"/>
            <a:ext cx="169188" cy="380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5"/>
              </a:lnSpc>
              <a:buNone/>
            </a:pPr>
            <a:r>
              <a:rPr lang="en-US" sz="2396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2</a:t>
            </a:r>
            <a:endParaRPr lang="en-US" sz="2396" dirty="0"/>
          </a:p>
        </p:txBody>
      </p:sp>
      <p:sp>
        <p:nvSpPr>
          <p:cNvPr id="11" name="Text 9"/>
          <p:cNvSpPr/>
          <p:nvPr/>
        </p:nvSpPr>
        <p:spPr>
          <a:xfrm>
            <a:off x="6436043" y="1826300"/>
            <a:ext cx="2417564" cy="6338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6"/>
              </a:lnSpc>
              <a:buNone/>
            </a:pPr>
            <a:r>
              <a:rPr lang="en-US" sz="1997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Naivni Bajesov algoritam</a:t>
            </a:r>
            <a:endParaRPr lang="en-US" sz="1997" dirty="0"/>
          </a:p>
        </p:txBody>
      </p:sp>
      <p:sp>
        <p:nvSpPr>
          <p:cNvPr id="12" name="Text 10"/>
          <p:cNvSpPr/>
          <p:nvPr/>
        </p:nvSpPr>
        <p:spPr>
          <a:xfrm>
            <a:off x="6436043" y="2581870"/>
            <a:ext cx="2417564" cy="25965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6"/>
              </a:lnSpc>
              <a:buNone/>
            </a:pPr>
            <a:r>
              <a:rPr lang="en-US" sz="1597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Ovaj algoritam se zasniva na modelovanju raspodele ciljne promenljive korišćenjem Bajesove formule. Cilj je predvideti vrednost ciljne promenljive na osnovu vrednosti drugih promenljivih.</a:t>
            </a:r>
            <a:endParaRPr lang="en-US" sz="1597" dirty="0"/>
          </a:p>
        </p:txBody>
      </p:sp>
      <p:sp>
        <p:nvSpPr>
          <p:cNvPr id="13" name="Shape 11"/>
          <p:cNvSpPr/>
          <p:nvPr/>
        </p:nvSpPr>
        <p:spPr>
          <a:xfrm>
            <a:off x="9056370" y="1756648"/>
            <a:ext cx="456367" cy="456367"/>
          </a:xfrm>
          <a:prstGeom prst="roundRect">
            <a:avLst>
              <a:gd name="adj" fmla="val 13335"/>
            </a:avLst>
          </a:prstGeom>
          <a:solidFill>
            <a:srgbClr val="F6F0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199007" y="1794629"/>
            <a:ext cx="170974" cy="380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5"/>
              </a:lnSpc>
              <a:buNone/>
            </a:pPr>
            <a:r>
              <a:rPr lang="en-US" sz="2396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3</a:t>
            </a:r>
            <a:endParaRPr lang="en-US" sz="2396" dirty="0"/>
          </a:p>
        </p:txBody>
      </p:sp>
      <p:sp>
        <p:nvSpPr>
          <p:cNvPr id="15" name="Text 13"/>
          <p:cNvSpPr/>
          <p:nvPr/>
        </p:nvSpPr>
        <p:spPr>
          <a:xfrm>
            <a:off x="9715500" y="1826300"/>
            <a:ext cx="2417564" cy="316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6"/>
              </a:lnSpc>
              <a:buNone/>
            </a:pPr>
            <a:r>
              <a:rPr lang="en-US" sz="1997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KNN</a:t>
            </a:r>
            <a:endParaRPr lang="en-US" sz="1997" dirty="0"/>
          </a:p>
        </p:txBody>
      </p:sp>
      <p:sp>
        <p:nvSpPr>
          <p:cNvPr id="16" name="Text 14"/>
          <p:cNvSpPr/>
          <p:nvPr/>
        </p:nvSpPr>
        <p:spPr>
          <a:xfrm>
            <a:off x="9715500" y="2264926"/>
            <a:ext cx="2417564" cy="19473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6"/>
              </a:lnSpc>
              <a:buNone/>
            </a:pPr>
            <a:r>
              <a:rPr lang="en-US" sz="1597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Algoritam KNN pretpostavlja postojanje rastojanja nad prostorom atributa. Cilj je klasifikovati instancu na osnovu najbližih suseda u prostoru atributa.</a:t>
            </a:r>
            <a:endParaRPr lang="en-US" sz="1597" dirty="0"/>
          </a:p>
        </p:txBody>
      </p:sp>
      <p:sp>
        <p:nvSpPr>
          <p:cNvPr id="17" name="Shape 15"/>
          <p:cNvSpPr/>
          <p:nvPr/>
        </p:nvSpPr>
        <p:spPr>
          <a:xfrm>
            <a:off x="2497455" y="5539621"/>
            <a:ext cx="456367" cy="456367"/>
          </a:xfrm>
          <a:prstGeom prst="roundRect">
            <a:avLst>
              <a:gd name="adj" fmla="val 13335"/>
            </a:avLst>
          </a:prstGeom>
          <a:solidFill>
            <a:srgbClr val="F6F0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2627590" y="5577602"/>
            <a:ext cx="195977" cy="380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5"/>
              </a:lnSpc>
              <a:buNone/>
            </a:pPr>
            <a:r>
              <a:rPr lang="en-US" sz="2396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4</a:t>
            </a:r>
            <a:endParaRPr lang="en-US" sz="2396" dirty="0"/>
          </a:p>
        </p:txBody>
      </p:sp>
      <p:sp>
        <p:nvSpPr>
          <p:cNvPr id="19" name="Text 17"/>
          <p:cNvSpPr/>
          <p:nvPr/>
        </p:nvSpPr>
        <p:spPr>
          <a:xfrm>
            <a:off x="3156585" y="5609273"/>
            <a:ext cx="2535555" cy="316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6"/>
              </a:lnSpc>
              <a:buNone/>
            </a:pPr>
            <a:r>
              <a:rPr lang="en-US" sz="1997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Stablo odlučivanja</a:t>
            </a:r>
            <a:endParaRPr lang="en-US" sz="1997" dirty="0"/>
          </a:p>
        </p:txBody>
      </p:sp>
      <p:sp>
        <p:nvSpPr>
          <p:cNvPr id="20" name="Text 18"/>
          <p:cNvSpPr/>
          <p:nvPr/>
        </p:nvSpPr>
        <p:spPr>
          <a:xfrm>
            <a:off x="3156585" y="6047899"/>
            <a:ext cx="4057293" cy="16228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6"/>
              </a:lnSpc>
              <a:buNone/>
            </a:pPr>
            <a:r>
              <a:rPr lang="en-US" sz="1597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Stablo odlučivanja je algoritam za klasifikaciju i regresiju koji koristi drvo odluka kao model predikcije. Cilj je predvideti vrednost ciljne promenljive na osnovu vrednosti drugih promenljivih.</a:t>
            </a:r>
            <a:endParaRPr lang="en-US" sz="1597" dirty="0"/>
          </a:p>
        </p:txBody>
      </p:sp>
      <p:sp>
        <p:nvSpPr>
          <p:cNvPr id="21" name="Shape 19"/>
          <p:cNvSpPr/>
          <p:nvPr/>
        </p:nvSpPr>
        <p:spPr>
          <a:xfrm>
            <a:off x="7416641" y="5539621"/>
            <a:ext cx="456367" cy="456367"/>
          </a:xfrm>
          <a:prstGeom prst="roundRect">
            <a:avLst>
              <a:gd name="adj" fmla="val 13335"/>
            </a:avLst>
          </a:prstGeom>
          <a:solidFill>
            <a:srgbClr val="F6F0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560469" y="5577602"/>
            <a:ext cx="168593" cy="380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5"/>
              </a:lnSpc>
              <a:buNone/>
            </a:pPr>
            <a:r>
              <a:rPr lang="en-US" sz="2396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5</a:t>
            </a:r>
            <a:endParaRPr lang="en-US" sz="2396" dirty="0"/>
          </a:p>
        </p:txBody>
      </p:sp>
      <p:sp>
        <p:nvSpPr>
          <p:cNvPr id="23" name="Text 21"/>
          <p:cNvSpPr/>
          <p:nvPr/>
        </p:nvSpPr>
        <p:spPr>
          <a:xfrm>
            <a:off x="8075771" y="5609273"/>
            <a:ext cx="2535555" cy="316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6"/>
              </a:lnSpc>
              <a:buNone/>
            </a:pPr>
            <a:r>
              <a:rPr lang="en-US" sz="1997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Slučajna šuma</a:t>
            </a:r>
            <a:endParaRPr lang="en-US" sz="1997" dirty="0"/>
          </a:p>
        </p:txBody>
      </p:sp>
      <p:sp>
        <p:nvSpPr>
          <p:cNvPr id="24" name="Text 22"/>
          <p:cNvSpPr/>
          <p:nvPr/>
        </p:nvSpPr>
        <p:spPr>
          <a:xfrm>
            <a:off x="8075771" y="6047899"/>
            <a:ext cx="4057293" cy="12982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6"/>
              </a:lnSpc>
              <a:buNone/>
            </a:pPr>
            <a:r>
              <a:rPr lang="en-US" sz="1597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Slučajna šuma je ansambl algoritam koji koristi više stabala odlučivanja za klasifikaciju ili regresiju. Cilj je poboljšati tačnost predviđanja kombinovanjem više modela.</a:t>
            </a:r>
            <a:endParaRPr lang="en-US" sz="159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33199" y="169902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Generativni modeli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2726650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GAN (Generativne Adversarijalne Mreže) su vrsta generativnih modela mašinskog učenja koji se sastoje od dva konkurentna neuronska modela - generatora i diskriminatora. Ova metoda se razlikuje od KNN i Decision Tree algoritama, jer se ne koristi za klasifikaciju ili regresiju, već za generisanje novih, veštačkih podataka koji liče na podatke iz originalnog skupa za obučavanje.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753570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Conditional Generative Adversarial Networks (CGAN) su proširenje generativnih modela poznatih kao Generative Adversarial Networks (GAN), koji uključuju dodatne informacije kao uslov (condition) za generisanje novih podataka. Kod CGAN-a, generator prima ne samo nasumični šum kao ulaz, već i dodatnu informaciju o željenoj klasi ili atributima podataka koje treba generisati.</a:t>
            </a:r>
            <a:endParaRPr lang="en-US" sz="1750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7586DE53-A5BD-B5C0-E40E-2429A4DB8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143999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037993" y="2054423"/>
            <a:ext cx="687455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Odnosi između podataka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3082052"/>
            <a:ext cx="105544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Analiza odnosa između podataka je ključna za razumevanje kompleksnosti i strukture skupa podataka. Ova analiza može otkriti skrivene veze i obrasce koji mogu biti od velike važnosti za proces donošenja odluka. Razumevanje ovih odnosa može pomoći u identifikaciji ključnih faktora koji utiču na rezultate i omogućiti bolje predviđanje budućih ishoda.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4753570"/>
            <a:ext cx="105544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Istraživanje korelacija između različitih atributa može ukazati na to koje funkcije imaju najveći uticaj na ciljnu varijablu. Ovo može biti korisno za odabir najrelevantnijih značajki za model mašinskog učenja i poboljšanje njegove performanse. Dodatno, analiza odnosa može otkriti neočekivane veze između podataka, što može dovesti do novih uvida i hipoteza.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530679" y="438388"/>
            <a:ext cx="4929426" cy="4979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21"/>
              </a:lnSpc>
              <a:buNone/>
            </a:pPr>
            <a:r>
              <a:rPr lang="en-US" sz="3137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Odnosi između podataka</a:t>
            </a:r>
            <a:endParaRPr lang="en-US" sz="313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79" y="1254919"/>
            <a:ext cx="7568922" cy="293429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79" y="4368403"/>
            <a:ext cx="7568922" cy="29887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530679" y="7536299"/>
            <a:ext cx="7568922" cy="2547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8"/>
              </a:lnSpc>
              <a:buNone/>
            </a:pPr>
            <a:endParaRPr lang="en-US" sz="125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530679" y="438388"/>
            <a:ext cx="4929426" cy="4979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21"/>
              </a:lnSpc>
              <a:buNone/>
            </a:pPr>
            <a:r>
              <a:rPr lang="en-US" sz="3137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Odnosi između podataka</a:t>
            </a:r>
            <a:endParaRPr lang="en-US" sz="313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79" y="1254919"/>
            <a:ext cx="7568922" cy="298870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79" y="4422815"/>
            <a:ext cx="7568922" cy="29342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530679" y="7536299"/>
            <a:ext cx="7568922" cy="2547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8"/>
              </a:lnSpc>
              <a:buNone/>
            </a:pPr>
            <a:endParaRPr lang="en-US" sz="125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951202" y="506492"/>
            <a:ext cx="4622125" cy="5741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21"/>
              </a:lnSpc>
              <a:buNone/>
            </a:pPr>
            <a:r>
              <a:rPr lang="en-US" sz="3617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Heat Map dataset-a</a:t>
            </a:r>
            <a:endParaRPr lang="en-US" sz="361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262" y="1448038"/>
            <a:ext cx="5481757" cy="577441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951202" y="7429143"/>
            <a:ext cx="8727996" cy="293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5"/>
              </a:lnSpc>
              <a:buNone/>
            </a:pPr>
            <a:endParaRPr lang="en-US" sz="144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1184</Words>
  <Application>Microsoft Office PowerPoint</Application>
  <PresentationFormat>Custom</PresentationFormat>
  <Paragraphs>180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MuseoModerno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Ensar Hamzic (SJJ)</cp:lastModifiedBy>
  <cp:revision>21</cp:revision>
  <dcterms:created xsi:type="dcterms:W3CDTF">2024-05-28T22:49:45Z</dcterms:created>
  <dcterms:modified xsi:type="dcterms:W3CDTF">2024-05-29T21:56:35Z</dcterms:modified>
</cp:coreProperties>
</file>